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5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7798" autoAdjust="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9C7F1A1-1C71-440B-9A9E-9FB4A00A8A5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C173C72-5FBF-402C-8047-0EB58DDA5F1E}" type="datetimeFigureOut">
              <a:rPr lang="en-US" smtClean="0"/>
              <a:t>5/4/2013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Program an algorithm that given any two equivalent statements, transforms the one statement into the other using a set of equivalence rules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Nutchanon</a:t>
            </a:r>
            <a:r>
              <a:rPr lang="en-US" dirty="0" smtClean="0"/>
              <a:t> </a:t>
            </a:r>
            <a:r>
              <a:rPr lang="en-US" dirty="0" err="1" smtClean="0"/>
              <a:t>Yongsatianchot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Identity  </a:t>
            </a:r>
            <a:r>
              <a:rPr lang="el-GR" dirty="0" smtClean="0"/>
              <a:t>ϕ </a:t>
            </a:r>
            <a:r>
              <a:rPr lang="el-GR" dirty="0"/>
              <a:t>∧ ⊤⇔</a:t>
            </a:r>
            <a:r>
              <a:rPr lang="el-GR" dirty="0" smtClean="0"/>
              <a:t>ϕ</a:t>
            </a:r>
            <a:r>
              <a:rPr lang="en-US" dirty="0" smtClean="0"/>
              <a:t> , </a:t>
            </a:r>
            <a:r>
              <a:rPr lang="el-GR" dirty="0"/>
              <a:t>ϕ ∨ ⊥⇔</a:t>
            </a:r>
            <a:r>
              <a:rPr lang="el-GR" dirty="0" smtClean="0"/>
              <a:t>ϕ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Annihilation  </a:t>
            </a:r>
            <a:r>
              <a:rPr lang="el-GR" dirty="0"/>
              <a:t>ϕ ∧ </a:t>
            </a:r>
            <a:r>
              <a:rPr lang="el-GR" dirty="0" smtClean="0"/>
              <a:t>⊥⇔⊥</a:t>
            </a:r>
            <a:r>
              <a:rPr lang="en-US" dirty="0" smtClean="0"/>
              <a:t>, </a:t>
            </a:r>
            <a:r>
              <a:rPr lang="el-GR" dirty="0"/>
              <a:t>ϕ ∨ </a:t>
            </a:r>
            <a:r>
              <a:rPr lang="el-GR" dirty="0" smtClean="0"/>
              <a:t>⊤⇔⊤</a:t>
            </a:r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10689" r="80282" b="83722"/>
          <a:stretch/>
        </p:blipFill>
        <p:spPr bwMode="auto">
          <a:xfrm>
            <a:off x="685800" y="2133600"/>
            <a:ext cx="2868769" cy="58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" t="17209" r="76033" b="76721"/>
          <a:stretch/>
        </p:blipFill>
        <p:spPr bwMode="auto">
          <a:xfrm>
            <a:off x="4267200" y="2133601"/>
            <a:ext cx="2743200" cy="58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t="7174" r="74449" b="87155"/>
          <a:stretch/>
        </p:blipFill>
        <p:spPr bwMode="auto">
          <a:xfrm>
            <a:off x="685799" y="2895600"/>
            <a:ext cx="437186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10519" r="79868" b="83755"/>
          <a:stretch/>
        </p:blipFill>
        <p:spPr bwMode="auto">
          <a:xfrm>
            <a:off x="685798" y="4114800"/>
            <a:ext cx="2743201" cy="56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" t="17209" r="76541" b="76895"/>
          <a:stretch/>
        </p:blipFill>
        <p:spPr bwMode="auto">
          <a:xfrm>
            <a:off x="4267200" y="4114800"/>
            <a:ext cx="2623930" cy="56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3" t="23547" r="65657" b="70998"/>
          <a:stretch/>
        </p:blipFill>
        <p:spPr bwMode="auto">
          <a:xfrm>
            <a:off x="685798" y="4953000"/>
            <a:ext cx="4111489" cy="55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05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Absorption  </a:t>
            </a:r>
            <a:r>
              <a:rPr lang="el-GR" dirty="0"/>
              <a:t>ϕ ∧ (ϕ ∨ψ)⇔</a:t>
            </a:r>
            <a:r>
              <a:rPr lang="el-GR" dirty="0" smtClean="0"/>
              <a:t>ϕ</a:t>
            </a:r>
            <a:endParaRPr lang="en-US" dirty="0" smtClean="0"/>
          </a:p>
          <a:p>
            <a:r>
              <a:rPr lang="en-US" dirty="0" smtClean="0"/>
              <a:t>Proof: </a:t>
            </a:r>
            <a:r>
              <a:rPr lang="el-GR" dirty="0"/>
              <a:t>ϕ ∧ (ϕ ∨ψ</a:t>
            </a:r>
            <a:r>
              <a:rPr lang="el-GR" dirty="0" smtClean="0"/>
              <a:t>)</a:t>
            </a:r>
            <a:r>
              <a:rPr lang="en-US" dirty="0" smtClean="0"/>
              <a:t> </a:t>
            </a:r>
            <a:r>
              <a:rPr lang="el-GR" dirty="0" smtClean="0"/>
              <a:t>⇔</a:t>
            </a:r>
            <a:r>
              <a:rPr lang="en-US" dirty="0" smtClean="0"/>
              <a:t> (</a:t>
            </a:r>
            <a:r>
              <a:rPr lang="el-GR" dirty="0" smtClean="0"/>
              <a:t>ϕ</a:t>
            </a:r>
            <a:r>
              <a:rPr lang="en-US" dirty="0"/>
              <a:t> ∨ </a:t>
            </a:r>
            <a:r>
              <a:rPr lang="en-US" dirty="0" smtClean="0"/>
              <a:t>⊥) </a:t>
            </a:r>
            <a:r>
              <a:rPr lang="el-GR" dirty="0"/>
              <a:t>∧ (ϕ ∨ψ</a:t>
            </a:r>
            <a:r>
              <a:rPr lang="el-GR" dirty="0" smtClean="0"/>
              <a:t>)</a:t>
            </a:r>
            <a:r>
              <a:rPr lang="en-US" dirty="0" smtClean="0"/>
              <a:t>     (identity)</a:t>
            </a:r>
          </a:p>
          <a:p>
            <a:r>
              <a:rPr lang="en-US" dirty="0" smtClean="0"/>
              <a:t>                                 </a:t>
            </a:r>
            <a:r>
              <a:rPr lang="el-GR" dirty="0" smtClean="0"/>
              <a:t>⇔</a:t>
            </a:r>
            <a:r>
              <a:rPr lang="en-US" dirty="0" smtClean="0"/>
              <a:t> </a:t>
            </a:r>
            <a:r>
              <a:rPr lang="el-GR" dirty="0" smtClean="0"/>
              <a:t>ϕ</a:t>
            </a:r>
            <a:r>
              <a:rPr lang="en-US" dirty="0" smtClean="0"/>
              <a:t> </a:t>
            </a:r>
            <a:r>
              <a:rPr lang="en-US" dirty="0"/>
              <a:t>∨</a:t>
            </a:r>
            <a:r>
              <a:rPr lang="el-GR" dirty="0" smtClean="0"/>
              <a:t> </a:t>
            </a:r>
            <a:r>
              <a:rPr lang="en-US" dirty="0" smtClean="0"/>
              <a:t>(</a:t>
            </a:r>
            <a:r>
              <a:rPr lang="el-GR" dirty="0"/>
              <a:t>ψ</a:t>
            </a:r>
            <a:r>
              <a:rPr lang="en-US" dirty="0" smtClean="0"/>
              <a:t> </a:t>
            </a:r>
            <a:r>
              <a:rPr lang="el-GR" dirty="0"/>
              <a:t>∧</a:t>
            </a:r>
            <a:r>
              <a:rPr lang="en-US" dirty="0" smtClean="0"/>
              <a:t> </a:t>
            </a:r>
            <a:r>
              <a:rPr lang="en-US" dirty="0"/>
              <a:t>⊥) </a:t>
            </a:r>
            <a:r>
              <a:rPr lang="en-US" dirty="0" smtClean="0"/>
              <a:t>             (distribution)</a:t>
            </a:r>
          </a:p>
          <a:p>
            <a:r>
              <a:rPr lang="en-US" dirty="0" smtClean="0"/>
              <a:t>                                 </a:t>
            </a:r>
            <a:r>
              <a:rPr lang="el-GR" dirty="0" smtClean="0"/>
              <a:t>⇔</a:t>
            </a:r>
            <a:r>
              <a:rPr lang="en-US" dirty="0" smtClean="0"/>
              <a:t> </a:t>
            </a:r>
            <a:r>
              <a:rPr lang="el-GR" dirty="0" smtClean="0"/>
              <a:t>ϕ</a:t>
            </a:r>
            <a:r>
              <a:rPr lang="en-US" dirty="0" smtClean="0"/>
              <a:t> ∨ ⊥                         (annihilation)</a:t>
            </a:r>
          </a:p>
          <a:p>
            <a:r>
              <a:rPr lang="en-US" dirty="0" smtClean="0"/>
              <a:t>                                 </a:t>
            </a:r>
            <a:r>
              <a:rPr lang="el-GR" dirty="0" smtClean="0"/>
              <a:t>⇔</a:t>
            </a:r>
            <a:r>
              <a:rPr lang="en-US" dirty="0" smtClean="0"/>
              <a:t> </a:t>
            </a:r>
            <a:r>
              <a:rPr lang="el-GR" dirty="0" smtClean="0"/>
              <a:t>ϕ</a:t>
            </a:r>
            <a:r>
              <a:rPr lang="en-US" dirty="0" smtClean="0"/>
              <a:t>                                 (identity)</a:t>
            </a:r>
          </a:p>
          <a:p>
            <a:pPr lvl="8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" t="7394" r="79431" b="86866"/>
          <a:stretch/>
        </p:blipFill>
        <p:spPr bwMode="auto">
          <a:xfrm>
            <a:off x="611490" y="3917324"/>
            <a:ext cx="3274710" cy="58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" t="10343" r="76998" b="83675"/>
          <a:stretch/>
        </p:blipFill>
        <p:spPr bwMode="auto">
          <a:xfrm>
            <a:off x="4114799" y="3888889"/>
            <a:ext cx="3400981" cy="61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7209" r="60582" b="77333"/>
          <a:stretch/>
        </p:blipFill>
        <p:spPr bwMode="auto">
          <a:xfrm>
            <a:off x="596464" y="4876800"/>
            <a:ext cx="6794935" cy="66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23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Reduction </a:t>
            </a:r>
            <a:r>
              <a:rPr lang="el-GR" dirty="0"/>
              <a:t>ϕ ∧ (¬ϕ </a:t>
            </a:r>
            <a:r>
              <a:rPr lang="el-GR" dirty="0" smtClean="0"/>
              <a:t>∨ψ</a:t>
            </a:r>
            <a:r>
              <a:rPr lang="el-GR" dirty="0"/>
              <a:t>)⇔ϕ ∧</a:t>
            </a:r>
            <a:r>
              <a:rPr lang="el-GR" dirty="0" smtClean="0"/>
              <a:t>ψ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Note that if the formula is CNF, reduction only works for </a:t>
            </a:r>
            <a:r>
              <a:rPr lang="el-GR" dirty="0" smtClean="0"/>
              <a:t>ϕ</a:t>
            </a:r>
            <a:r>
              <a:rPr lang="en-US" dirty="0" smtClean="0"/>
              <a:t> that is a atomic variable. The reason is that if </a:t>
            </a:r>
            <a:r>
              <a:rPr lang="el-GR" dirty="0" smtClean="0"/>
              <a:t>ϕ</a:t>
            </a:r>
            <a:r>
              <a:rPr lang="en-US" dirty="0" smtClean="0"/>
              <a:t> is not a atomic variable, such as (p</a:t>
            </a:r>
            <a:r>
              <a:rPr lang="el-GR" dirty="0"/>
              <a:t> ∨ </a:t>
            </a:r>
            <a:r>
              <a:rPr lang="en-US" dirty="0" smtClean="0"/>
              <a:t>q), </a:t>
            </a:r>
            <a:r>
              <a:rPr lang="el-GR" dirty="0"/>
              <a:t>¬ϕ </a:t>
            </a:r>
            <a:r>
              <a:rPr lang="en-US" dirty="0" smtClean="0"/>
              <a:t>which is </a:t>
            </a:r>
            <a:r>
              <a:rPr lang="el-GR" dirty="0" smtClean="0"/>
              <a:t>¬</a:t>
            </a:r>
            <a:r>
              <a:rPr lang="en-US" dirty="0" smtClean="0"/>
              <a:t>(</a:t>
            </a:r>
            <a:r>
              <a:rPr lang="en-US" dirty="0"/>
              <a:t>p</a:t>
            </a:r>
            <a:r>
              <a:rPr lang="el-GR" dirty="0"/>
              <a:t> ∨ </a:t>
            </a:r>
            <a:r>
              <a:rPr lang="en-US" dirty="0"/>
              <a:t>q</a:t>
            </a:r>
            <a:r>
              <a:rPr lang="en-US" dirty="0" smtClean="0"/>
              <a:t>), will not be in CNF or else it will be atomic variable anyway, </a:t>
            </a:r>
            <a:r>
              <a:rPr lang="el-GR" dirty="0"/>
              <a:t>¬</a:t>
            </a:r>
            <a:r>
              <a:rPr lang="el-GR" dirty="0" smtClean="0"/>
              <a:t>ϕ</a:t>
            </a:r>
            <a:r>
              <a:rPr lang="en-US" dirty="0" smtClean="0"/>
              <a:t> = </a:t>
            </a:r>
            <a:r>
              <a:rPr lang="el-GR" dirty="0" smtClean="0"/>
              <a:t>¬</a:t>
            </a:r>
            <a:r>
              <a:rPr lang="en-US" dirty="0" smtClean="0"/>
              <a:t>p</a:t>
            </a:r>
            <a:r>
              <a:rPr lang="el-GR" dirty="0"/>
              <a:t> </a:t>
            </a:r>
            <a:r>
              <a:rPr lang="el-GR" dirty="0" smtClean="0"/>
              <a:t>∧</a:t>
            </a:r>
            <a:r>
              <a:rPr lang="en-US" dirty="0" smtClean="0"/>
              <a:t> </a:t>
            </a:r>
            <a:r>
              <a:rPr lang="el-GR" dirty="0" smtClean="0"/>
              <a:t>¬</a:t>
            </a:r>
            <a:r>
              <a:rPr lang="en-US" dirty="0"/>
              <a:t> q</a:t>
            </a:r>
            <a:r>
              <a:rPr lang="en-US" dirty="0" smtClean="0"/>
              <a:t>. </a:t>
            </a:r>
          </a:p>
          <a:p>
            <a:r>
              <a:rPr lang="en-US" dirty="0" smtClean="0"/>
              <a:t>Example: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" t="10167" r="77108" b="83856"/>
          <a:stretch/>
        </p:blipFill>
        <p:spPr bwMode="auto">
          <a:xfrm>
            <a:off x="762000" y="2286000"/>
            <a:ext cx="3352800" cy="60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" t="17209" r="73360" b="77333"/>
          <a:stretch/>
        </p:blipFill>
        <p:spPr bwMode="auto">
          <a:xfrm>
            <a:off x="4451763" y="2331226"/>
            <a:ext cx="3244437" cy="53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t="20109" r="67394" b="74110"/>
          <a:stretch/>
        </p:blipFill>
        <p:spPr bwMode="auto">
          <a:xfrm>
            <a:off x="323045" y="5181600"/>
            <a:ext cx="4078310" cy="58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" t="10688" r="70972" b="83627"/>
          <a:stretch/>
        </p:blipFill>
        <p:spPr bwMode="auto">
          <a:xfrm>
            <a:off x="4572000" y="5181600"/>
            <a:ext cx="4203661" cy="54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3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620000" cy="4800600"/>
          </a:xfrm>
        </p:spPr>
        <p:txBody>
          <a:bodyPr/>
          <a:lstStyle/>
          <a:p>
            <a:r>
              <a:rPr lang="en-US" dirty="0" smtClean="0"/>
              <a:t>Adjacency </a:t>
            </a:r>
            <a:r>
              <a:rPr lang="el-GR" dirty="0"/>
              <a:t>(ϕ ∨ψ) ∧ (ϕ ∨ ¬ψ)⇔</a:t>
            </a:r>
            <a:r>
              <a:rPr lang="el-GR" dirty="0" smtClean="0"/>
              <a:t>ϕ</a:t>
            </a:r>
            <a:r>
              <a:rPr lang="en-US" dirty="0" smtClean="0"/>
              <a:t>  </a:t>
            </a:r>
          </a:p>
          <a:p>
            <a:r>
              <a:rPr lang="en-US" dirty="0" smtClean="0"/>
              <a:t>Proof : </a:t>
            </a:r>
            <a:r>
              <a:rPr lang="el-GR" dirty="0"/>
              <a:t>(ϕ ∨ψ) ∧ (ϕ ∨ ¬ψ</a:t>
            </a:r>
            <a:r>
              <a:rPr lang="el-GR" dirty="0" smtClean="0"/>
              <a:t>)</a:t>
            </a:r>
            <a:r>
              <a:rPr lang="en-US" dirty="0" smtClean="0"/>
              <a:t> </a:t>
            </a:r>
            <a:r>
              <a:rPr lang="el-GR" dirty="0" smtClean="0"/>
              <a:t>⇔</a:t>
            </a:r>
            <a:r>
              <a:rPr lang="en-US" dirty="0" smtClean="0"/>
              <a:t> </a:t>
            </a:r>
            <a:r>
              <a:rPr lang="el-GR" dirty="0" smtClean="0"/>
              <a:t>ϕ</a:t>
            </a:r>
            <a:r>
              <a:rPr lang="en-US" dirty="0" smtClean="0"/>
              <a:t> </a:t>
            </a:r>
            <a:r>
              <a:rPr lang="el-GR" dirty="0" smtClean="0"/>
              <a:t>∨</a:t>
            </a:r>
            <a:r>
              <a:rPr lang="en-US" dirty="0" smtClean="0"/>
              <a:t> (</a:t>
            </a:r>
            <a:r>
              <a:rPr lang="el-GR" dirty="0" smtClean="0"/>
              <a:t>ψ</a:t>
            </a:r>
            <a:r>
              <a:rPr lang="en-US" dirty="0" smtClean="0"/>
              <a:t> </a:t>
            </a:r>
            <a:r>
              <a:rPr lang="el-GR" dirty="0" smtClean="0"/>
              <a:t>∧</a:t>
            </a:r>
            <a:r>
              <a:rPr lang="en-US" dirty="0" smtClean="0"/>
              <a:t> </a:t>
            </a:r>
            <a:r>
              <a:rPr lang="el-GR" dirty="0"/>
              <a:t>¬</a:t>
            </a:r>
            <a:r>
              <a:rPr lang="el-GR" dirty="0" smtClean="0"/>
              <a:t>ψ</a:t>
            </a:r>
            <a:r>
              <a:rPr lang="en-US" dirty="0" smtClean="0"/>
              <a:t> )      (distribution )</a:t>
            </a:r>
          </a:p>
          <a:p>
            <a:r>
              <a:rPr lang="en-US" dirty="0" smtClean="0"/>
              <a:t>                                              </a:t>
            </a:r>
            <a:r>
              <a:rPr lang="el-GR" dirty="0" smtClean="0"/>
              <a:t>⇔</a:t>
            </a:r>
            <a:r>
              <a:rPr lang="en-US" dirty="0" smtClean="0"/>
              <a:t> </a:t>
            </a:r>
            <a:r>
              <a:rPr lang="el-GR" dirty="0" smtClean="0"/>
              <a:t>ϕ</a:t>
            </a:r>
            <a:r>
              <a:rPr lang="en-US" dirty="0" smtClean="0"/>
              <a:t> </a:t>
            </a:r>
            <a:r>
              <a:rPr lang="el-GR" dirty="0" smtClean="0"/>
              <a:t>∨</a:t>
            </a:r>
            <a:r>
              <a:rPr lang="en-US" dirty="0" smtClean="0"/>
              <a:t> ⊥                    (complement)</a:t>
            </a:r>
          </a:p>
          <a:p>
            <a:r>
              <a:rPr lang="en-US" dirty="0" smtClean="0"/>
              <a:t>                                              </a:t>
            </a:r>
            <a:r>
              <a:rPr lang="el-GR" dirty="0" smtClean="0"/>
              <a:t>⇔</a:t>
            </a:r>
            <a:r>
              <a:rPr lang="en-US" dirty="0" smtClean="0"/>
              <a:t> </a:t>
            </a:r>
            <a:r>
              <a:rPr lang="el-GR" dirty="0" smtClean="0"/>
              <a:t>ϕ</a:t>
            </a:r>
            <a:r>
              <a:rPr lang="en-US" dirty="0" smtClean="0"/>
              <a:t>                            (identity)</a:t>
            </a:r>
          </a:p>
          <a:p>
            <a:r>
              <a:rPr lang="en-US" dirty="0" smtClean="0"/>
              <a:t>Example:  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9" t="20471" r="68946" b="74643"/>
          <a:stretch/>
        </p:blipFill>
        <p:spPr bwMode="auto">
          <a:xfrm>
            <a:off x="533400" y="3689968"/>
            <a:ext cx="3639075" cy="472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t="10343" r="74152" b="84164"/>
          <a:stretch/>
        </p:blipFill>
        <p:spPr bwMode="auto">
          <a:xfrm>
            <a:off x="4552963" y="3657600"/>
            <a:ext cx="3524237" cy="50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2" t="20378" r="67524" b="74634"/>
          <a:stretch/>
        </p:blipFill>
        <p:spPr bwMode="auto">
          <a:xfrm>
            <a:off x="533400" y="4578607"/>
            <a:ext cx="3641221" cy="45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10519" r="72766" b="84493"/>
          <a:stretch/>
        </p:blipFill>
        <p:spPr bwMode="auto">
          <a:xfrm>
            <a:off x="4571999" y="4578607"/>
            <a:ext cx="3505201" cy="42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3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Extended </a:t>
            </a:r>
            <a:r>
              <a:rPr lang="en-US" dirty="0"/>
              <a:t>Adjacency  </a:t>
            </a:r>
            <a:r>
              <a:rPr lang="el-GR" dirty="0"/>
              <a:t>(ϕ ∨ψ) ∧ (ϕ ∨ ¬ψ ∨</a:t>
            </a:r>
            <a:r>
              <a:rPr lang="en-US" dirty="0"/>
              <a:t> </a:t>
            </a:r>
            <a:r>
              <a:rPr lang="el-GR" dirty="0"/>
              <a:t>λ)⇔</a:t>
            </a:r>
            <a:r>
              <a:rPr lang="en-US" dirty="0"/>
              <a:t> </a:t>
            </a:r>
            <a:r>
              <a:rPr lang="el-GR" dirty="0"/>
              <a:t>(ϕ ∨ψ)</a:t>
            </a:r>
            <a:r>
              <a:rPr lang="en-US" dirty="0"/>
              <a:t> </a:t>
            </a:r>
            <a:r>
              <a:rPr lang="el-GR" dirty="0"/>
              <a:t>∧ (ϕ</a:t>
            </a:r>
            <a:r>
              <a:rPr lang="en-US" dirty="0"/>
              <a:t> </a:t>
            </a:r>
            <a:r>
              <a:rPr lang="el-GR" dirty="0"/>
              <a:t>∨</a:t>
            </a:r>
            <a:r>
              <a:rPr lang="en-US" dirty="0"/>
              <a:t> </a:t>
            </a:r>
            <a:r>
              <a:rPr lang="el-GR" dirty="0"/>
              <a:t>λ)</a:t>
            </a:r>
            <a:endParaRPr lang="en-US" dirty="0"/>
          </a:p>
          <a:p>
            <a:r>
              <a:rPr lang="en-US" dirty="0"/>
              <a:t>      </a:t>
            </a:r>
            <a:r>
              <a:rPr lang="el-GR" dirty="0"/>
              <a:t>(ϕ ∨ψ) ∧ (ϕ ∨ ¬ψ ∨</a:t>
            </a:r>
            <a:r>
              <a:rPr lang="en-US" dirty="0"/>
              <a:t> </a:t>
            </a:r>
            <a:r>
              <a:rPr lang="el-GR" dirty="0"/>
              <a:t>λ) ⇔</a:t>
            </a:r>
            <a:r>
              <a:rPr lang="en-US" dirty="0"/>
              <a:t> </a:t>
            </a:r>
            <a:r>
              <a:rPr lang="el-GR" dirty="0"/>
              <a:t>ϕ</a:t>
            </a:r>
            <a:r>
              <a:rPr lang="en-US" dirty="0"/>
              <a:t> </a:t>
            </a:r>
            <a:r>
              <a:rPr lang="el-GR" dirty="0"/>
              <a:t>∨</a:t>
            </a:r>
            <a:r>
              <a:rPr lang="en-US" dirty="0"/>
              <a:t> (</a:t>
            </a:r>
            <a:r>
              <a:rPr lang="el-GR" dirty="0"/>
              <a:t>ψ</a:t>
            </a:r>
            <a:r>
              <a:rPr lang="en-US" dirty="0"/>
              <a:t> </a:t>
            </a:r>
            <a:r>
              <a:rPr lang="el-GR" dirty="0"/>
              <a:t>∧</a:t>
            </a:r>
            <a:r>
              <a:rPr lang="en-US" dirty="0"/>
              <a:t> (</a:t>
            </a:r>
            <a:r>
              <a:rPr lang="el-GR" dirty="0"/>
              <a:t>¬ψ ∨</a:t>
            </a:r>
            <a:r>
              <a:rPr lang="en-US" dirty="0"/>
              <a:t> </a:t>
            </a:r>
            <a:r>
              <a:rPr lang="el-GR" dirty="0"/>
              <a:t>λ)</a:t>
            </a:r>
            <a:r>
              <a:rPr lang="en-US" dirty="0"/>
              <a:t> ) (distribution)</a:t>
            </a:r>
          </a:p>
          <a:p>
            <a:r>
              <a:rPr lang="en-US" dirty="0"/>
              <a:t>                                              </a:t>
            </a:r>
            <a:r>
              <a:rPr lang="el-GR" dirty="0"/>
              <a:t>⇔</a:t>
            </a:r>
            <a:r>
              <a:rPr lang="en-US" dirty="0"/>
              <a:t> </a:t>
            </a:r>
            <a:r>
              <a:rPr lang="el-GR" dirty="0"/>
              <a:t>ϕ</a:t>
            </a:r>
            <a:r>
              <a:rPr lang="en-US" dirty="0"/>
              <a:t> </a:t>
            </a:r>
            <a:r>
              <a:rPr lang="el-GR" dirty="0"/>
              <a:t>∨</a:t>
            </a:r>
            <a:r>
              <a:rPr lang="en-US" dirty="0"/>
              <a:t> (</a:t>
            </a:r>
            <a:r>
              <a:rPr lang="el-GR" dirty="0"/>
              <a:t>ψ</a:t>
            </a:r>
            <a:r>
              <a:rPr lang="en-US" dirty="0"/>
              <a:t> </a:t>
            </a:r>
            <a:r>
              <a:rPr lang="el-GR" dirty="0"/>
              <a:t>∧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/>
              <a:t> )            (reduction)</a:t>
            </a:r>
          </a:p>
          <a:p>
            <a:r>
              <a:rPr lang="en-US" dirty="0"/>
              <a:t>                                              </a:t>
            </a:r>
            <a:r>
              <a:rPr lang="el-GR" dirty="0"/>
              <a:t>⇔</a:t>
            </a:r>
            <a:r>
              <a:rPr lang="en-US" dirty="0"/>
              <a:t> (</a:t>
            </a:r>
            <a:r>
              <a:rPr lang="el-GR" dirty="0"/>
              <a:t>ϕ</a:t>
            </a:r>
            <a:r>
              <a:rPr lang="en-US" dirty="0"/>
              <a:t> </a:t>
            </a:r>
            <a:r>
              <a:rPr lang="el-GR" dirty="0"/>
              <a:t>∨ ψ</a:t>
            </a:r>
            <a:r>
              <a:rPr lang="en-US" dirty="0"/>
              <a:t>) </a:t>
            </a:r>
            <a:r>
              <a:rPr lang="el-GR" dirty="0"/>
              <a:t>∧</a:t>
            </a:r>
            <a:r>
              <a:rPr lang="en-US" dirty="0"/>
              <a:t> (</a:t>
            </a:r>
            <a:r>
              <a:rPr lang="el-GR" dirty="0"/>
              <a:t>ϕ</a:t>
            </a:r>
            <a:r>
              <a:rPr lang="en-US" dirty="0"/>
              <a:t> </a:t>
            </a:r>
            <a:r>
              <a:rPr lang="el-GR" dirty="0"/>
              <a:t>∨ λ</a:t>
            </a:r>
            <a:r>
              <a:rPr lang="en-US" dirty="0"/>
              <a:t>)   (distribution)</a:t>
            </a:r>
          </a:p>
          <a:p>
            <a:r>
              <a:rPr lang="en-US" dirty="0" smtClean="0"/>
              <a:t> Example: </a:t>
            </a:r>
          </a:p>
          <a:p>
            <a:endParaRPr lang="en-US" dirty="0"/>
          </a:p>
          <a:p>
            <a:r>
              <a:rPr lang="en-US" dirty="0" smtClean="0"/>
              <a:t>Notice that there is one case that have not been covered which is </a:t>
            </a:r>
            <a:r>
              <a:rPr lang="el-GR" dirty="0"/>
              <a:t>(ϕ ∨ψ) ∧ </a:t>
            </a:r>
            <a:r>
              <a:rPr lang="el-GR" dirty="0" smtClean="0"/>
              <a:t>(</a:t>
            </a:r>
            <a:r>
              <a:rPr lang="el-GR" dirty="0"/>
              <a:t>¬ </a:t>
            </a:r>
            <a:r>
              <a:rPr lang="el-GR" dirty="0" smtClean="0"/>
              <a:t>ϕ </a:t>
            </a:r>
            <a:r>
              <a:rPr lang="el-GR" dirty="0"/>
              <a:t>∨ ¬ψ</a:t>
            </a:r>
            <a:r>
              <a:rPr lang="el-GR" dirty="0" smtClean="0"/>
              <a:t>)</a:t>
            </a:r>
            <a:r>
              <a:rPr lang="en-US" dirty="0" smtClean="0"/>
              <a:t>. This one actually is </a:t>
            </a:r>
            <a:r>
              <a:rPr lang="el-GR" dirty="0" smtClean="0"/>
              <a:t>ϕ</a:t>
            </a:r>
            <a:r>
              <a:rPr lang="en-US" dirty="0"/>
              <a:t> </a:t>
            </a:r>
            <a:r>
              <a:rPr lang="en-US" dirty="0" smtClean="0"/>
              <a:t>↔ </a:t>
            </a:r>
            <a:r>
              <a:rPr lang="el-GR" dirty="0" smtClean="0"/>
              <a:t>ψ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 intend to left it in this form, </a:t>
            </a:r>
            <a:r>
              <a:rPr lang="el-GR" dirty="0"/>
              <a:t>(ϕ ∨ψ) ∧ (¬ ϕ ∨ ¬ψ</a:t>
            </a:r>
            <a:r>
              <a:rPr lang="el-GR" dirty="0" smtClean="0"/>
              <a:t>)</a:t>
            </a:r>
            <a:r>
              <a:rPr lang="en-US" dirty="0" smtClean="0"/>
              <a:t> since my goal is simplest CNF.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t="23551" r="63537" b="71014"/>
          <a:stretch/>
        </p:blipFill>
        <p:spPr bwMode="auto">
          <a:xfrm>
            <a:off x="2209801" y="3352801"/>
            <a:ext cx="5334000" cy="6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11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- 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∨ ¬(B ∧C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(A ∧ ¬B ∧C) ∨ (A ∧ ¬B ∧ ¬C)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t="17340" r="70463" b="74276"/>
          <a:stretch/>
        </p:blipFill>
        <p:spPr bwMode="auto">
          <a:xfrm>
            <a:off x="838200" y="2099832"/>
            <a:ext cx="4343400" cy="94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t="10519" r="48713" b="60255"/>
          <a:stretch/>
        </p:blipFill>
        <p:spPr bwMode="auto">
          <a:xfrm>
            <a:off x="543041" y="3657600"/>
            <a:ext cx="806755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39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- 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¬(A∧B) ∧ (¬A ∨ B) ∧ (¬B∨ 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(A ∧ B) ∨ (B ∧ (B ∨ ¬C)) ∨ (¬B ∧C)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 t="17004" r="63537" b="71196"/>
          <a:stretch/>
        </p:blipFill>
        <p:spPr bwMode="auto">
          <a:xfrm>
            <a:off x="818882" y="1981200"/>
            <a:ext cx="5277118" cy="1227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" t="16902" r="45101" b="51268"/>
          <a:stretch/>
        </p:blipFill>
        <p:spPr bwMode="auto">
          <a:xfrm>
            <a:off x="609600" y="3633339"/>
            <a:ext cx="7848600" cy="2996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12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– equivalence with different variable name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t="26811" r="71990" b="66726"/>
          <a:stretch/>
        </p:blipFill>
        <p:spPr bwMode="auto">
          <a:xfrm>
            <a:off x="863958" y="1752600"/>
            <a:ext cx="2765883" cy="67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t="10190" r="79497" b="79621"/>
          <a:stretch/>
        </p:blipFill>
        <p:spPr bwMode="auto">
          <a:xfrm>
            <a:off x="914400" y="2819400"/>
            <a:ext cx="2730466" cy="96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6857" r="75538" b="72917"/>
          <a:stretch/>
        </p:blipFill>
        <p:spPr bwMode="auto">
          <a:xfrm>
            <a:off x="4364865" y="2819399"/>
            <a:ext cx="2895600" cy="101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7174" r="73756" b="78741"/>
          <a:stretch/>
        </p:blipFill>
        <p:spPr bwMode="auto">
          <a:xfrm>
            <a:off x="936938" y="4267200"/>
            <a:ext cx="4571999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8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– not equivalence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t="23551" r="68731" b="71303"/>
          <a:stretch/>
        </p:blipFill>
        <p:spPr bwMode="auto">
          <a:xfrm>
            <a:off x="852683" y="1905000"/>
            <a:ext cx="4088858" cy="60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" t="10695" r="75538" b="84023"/>
          <a:stretch/>
        </p:blipFill>
        <p:spPr bwMode="auto">
          <a:xfrm>
            <a:off x="850807" y="2895600"/>
            <a:ext cx="4092609" cy="60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t="26189" r="65943" b="67558"/>
          <a:stretch/>
        </p:blipFill>
        <p:spPr bwMode="auto">
          <a:xfrm>
            <a:off x="850807" y="3657600"/>
            <a:ext cx="4071415" cy="695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" t="17033" r="71677" b="77157"/>
          <a:stretch/>
        </p:blipFill>
        <p:spPr bwMode="auto">
          <a:xfrm>
            <a:off x="850807" y="4648200"/>
            <a:ext cx="4090734" cy="6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91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4800600"/>
          </a:xfrm>
        </p:spPr>
        <p:txBody>
          <a:bodyPr/>
          <a:lstStyle/>
          <a:p>
            <a:r>
              <a:rPr lang="en-US" dirty="0"/>
              <a:t>(A ↔¬B) ∧ (B ↔(A ↔C</a:t>
            </a:r>
            <a:r>
              <a:rPr lang="en-US" dirty="0" smtClean="0"/>
              <a:t>)) </a:t>
            </a:r>
            <a:r>
              <a:rPr lang="en-US" dirty="0" smtClean="0">
                <a:sym typeface="Wingdings" pitchFamily="2" charset="2"/>
              </a:rPr>
              <a:t> </a:t>
            </a:r>
            <a:r>
              <a:rPr lang="en-US" dirty="0"/>
              <a:t>(A ↔¬B) ∧ ¬ C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0" t="23732" r="41333" b="37148"/>
          <a:stretch/>
        </p:blipFill>
        <p:spPr bwMode="auto">
          <a:xfrm>
            <a:off x="990600" y="1828800"/>
            <a:ext cx="6135756" cy="286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t="25213" r="41388" b="49164"/>
          <a:stretch/>
        </p:blipFill>
        <p:spPr bwMode="auto">
          <a:xfrm>
            <a:off x="1008891" y="4678856"/>
            <a:ext cx="6117465" cy="1874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7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Checking that two logic statements are equivalent is NP-hard. </a:t>
            </a:r>
          </a:p>
          <a:p>
            <a:r>
              <a:rPr lang="en-US" sz="2400" dirty="0" smtClean="0"/>
              <a:t>Given any two logic statements F1 and F2. Connect this two statements with ↔, F1↔F2, and transforms this form to Conjunctive Normal Form (CNF). Now, this problem will be the same as SAT which is NP-hard.</a:t>
            </a:r>
          </a:p>
          <a:p>
            <a:r>
              <a:rPr lang="en-US" sz="2400" dirty="0" smtClean="0"/>
              <a:t>Given any two equivalent statements, transforms the one statement into the other is a search problem and probably harder than checking version.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20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way to solve this problem is to transform both statements into the same statement.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could </a:t>
            </a:r>
            <a:r>
              <a:rPr lang="en-US" dirty="0"/>
              <a:t>simultaneously </a:t>
            </a:r>
            <a:r>
              <a:rPr lang="en-US" dirty="0" smtClean="0"/>
              <a:t>search both A and B using pattern matching and transform them until they both reach the same statement. However, this may lead to too much work. Instead, I decide to transform both of them into simplest CNF.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67691" y="2514600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57055" y="2524991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67691" y="3685309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743200" y="3685309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1524000" y="3352800"/>
            <a:ext cx="304800" cy="3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048000" y="3363191"/>
            <a:ext cx="304800" cy="322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43400" y="3004704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638800" y="3004704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934200" y="3019425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5181600" y="3352800"/>
            <a:ext cx="457200" cy="171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6477000" y="3365789"/>
            <a:ext cx="457200" cy="171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/>
          <p:cNvSpPr/>
          <p:nvPr/>
        </p:nvSpPr>
        <p:spPr>
          <a:xfrm>
            <a:off x="3352800" y="277091"/>
            <a:ext cx="1981200" cy="6858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well form formula</a:t>
            </a:r>
            <a:endParaRPr lang="en-US" dirty="0"/>
          </a:p>
        </p:txBody>
      </p:sp>
      <p:sp>
        <p:nvSpPr>
          <p:cNvPr id="5" name="Flowchart: Alternate Process 4"/>
          <p:cNvSpPr/>
          <p:nvPr/>
        </p:nvSpPr>
        <p:spPr>
          <a:xfrm>
            <a:off x="2209800" y="1295400"/>
            <a:ext cx="4191000" cy="6858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Eliminate →, ↔ using implication and equivalence, respectively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1676400" y="2362200"/>
            <a:ext cx="5410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Converse the formula to Negative Normal Form using </a:t>
            </a:r>
            <a:r>
              <a:rPr lang="en-US" dirty="0" err="1" smtClean="0"/>
              <a:t>Demorgan</a:t>
            </a:r>
            <a:r>
              <a:rPr lang="en-US" dirty="0" smtClean="0"/>
              <a:t> and double negation</a:t>
            </a:r>
            <a:endParaRPr lang="en-US" dirty="0"/>
          </a:p>
        </p:txBody>
      </p:sp>
      <p:sp>
        <p:nvSpPr>
          <p:cNvPr id="7" name="Flowchart: Alternate Process 6"/>
          <p:cNvSpPr/>
          <p:nvPr/>
        </p:nvSpPr>
        <p:spPr>
          <a:xfrm>
            <a:off x="1981200" y="3352800"/>
            <a:ext cx="4724400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Converse NNF to CNF using distribution v over ʌ 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1676400" y="4267200"/>
            <a:ext cx="53340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Simplifies CNF using  </a:t>
            </a:r>
            <a:r>
              <a:rPr lang="en-US" dirty="0" err="1" smtClean="0"/>
              <a:t>Idempotence</a:t>
            </a:r>
            <a:r>
              <a:rPr lang="en-US" dirty="0" smtClean="0"/>
              <a:t>, Complement, Identity, Annihilation, </a:t>
            </a:r>
            <a:r>
              <a:rPr lang="en-US" dirty="0" err="1" smtClean="0"/>
              <a:t>Absoprtion</a:t>
            </a:r>
            <a:r>
              <a:rPr lang="en-US" dirty="0" smtClean="0"/>
              <a:t>, Reduction and Adjacency</a:t>
            </a:r>
            <a:endParaRPr lang="en-US" dirty="0"/>
          </a:p>
        </p:txBody>
      </p:sp>
      <p:sp>
        <p:nvSpPr>
          <p:cNvPr id="9" name="Flowchart: Alternate Process 8"/>
          <p:cNvSpPr/>
          <p:nvPr/>
        </p:nvSpPr>
        <p:spPr>
          <a:xfrm>
            <a:off x="2743200" y="5562600"/>
            <a:ext cx="3124200" cy="762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these for both formulas. 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4152901" y="962891"/>
            <a:ext cx="342899" cy="3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114800" y="1981201"/>
            <a:ext cx="353291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114800" y="2981775"/>
            <a:ext cx="342899" cy="3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114800" y="3962400"/>
            <a:ext cx="342899" cy="3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14800" y="5257800"/>
            <a:ext cx="342899" cy="3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9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∧ </a:t>
            </a:r>
            <a:r>
              <a:rPr lang="en-US" dirty="0" smtClean="0"/>
              <a:t>= &amp;&amp;</a:t>
            </a:r>
          </a:p>
          <a:p>
            <a:r>
              <a:rPr lang="en-US" dirty="0"/>
              <a:t>∨  </a:t>
            </a:r>
            <a:r>
              <a:rPr lang="en-US" dirty="0" smtClean="0"/>
              <a:t>= || </a:t>
            </a:r>
          </a:p>
          <a:p>
            <a:r>
              <a:rPr lang="en-US" dirty="0" smtClean="0"/>
              <a:t>→ = -&gt;</a:t>
            </a:r>
          </a:p>
          <a:p>
            <a:r>
              <a:rPr lang="en-US" dirty="0" smtClean="0"/>
              <a:t>↔ = &lt;-&gt;</a:t>
            </a:r>
          </a:p>
          <a:p>
            <a:r>
              <a:rPr lang="en-US" dirty="0" smtClean="0"/>
              <a:t>¬ = ! </a:t>
            </a:r>
          </a:p>
          <a:p>
            <a:r>
              <a:rPr lang="en-US" dirty="0"/>
              <a:t>⊤ = T , </a:t>
            </a:r>
            <a:r>
              <a:rPr lang="en-US" dirty="0" smtClean="0"/>
              <a:t>⊥ = F</a:t>
            </a:r>
          </a:p>
          <a:p>
            <a:r>
              <a:rPr lang="en-US" dirty="0" smtClean="0"/>
              <a:t>Atomic variable  = a-z , A-Z (case sensitive)</a:t>
            </a:r>
          </a:p>
          <a:p>
            <a:r>
              <a:rPr lang="en-US" dirty="0" smtClean="0"/>
              <a:t>No space between anything</a:t>
            </a:r>
          </a:p>
          <a:p>
            <a:r>
              <a:rPr lang="en-US" dirty="0" smtClean="0"/>
              <a:t>For example, p v q = p||q , </a:t>
            </a:r>
            <a:r>
              <a:rPr lang="en-US" dirty="0" err="1" smtClean="0"/>
              <a:t>p→q</a:t>
            </a:r>
            <a:r>
              <a:rPr lang="en-US" dirty="0" smtClean="0"/>
              <a:t> = p-&gt;q , p ↔ q = p&lt;-&gt;q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620000" cy="4800600"/>
          </a:xfrm>
        </p:spPr>
        <p:txBody>
          <a:bodyPr/>
          <a:lstStyle/>
          <a:p>
            <a:r>
              <a:rPr lang="en-US" dirty="0" smtClean="0"/>
              <a:t>Implication  </a:t>
            </a:r>
            <a:r>
              <a:rPr lang="el-GR" dirty="0" smtClean="0"/>
              <a:t>ϕ</a:t>
            </a:r>
            <a:r>
              <a:rPr lang="el-GR" dirty="0"/>
              <a:t>→ ψ ⇔ ¬ϕ ∨</a:t>
            </a:r>
            <a:r>
              <a:rPr lang="el-GR" dirty="0" smtClean="0"/>
              <a:t>ψ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Equivalence </a:t>
            </a:r>
            <a:r>
              <a:rPr lang="el-GR" dirty="0"/>
              <a:t>ϕ↔ψ ⇔ (ϕ ∧ψ) ∨ (¬ϕ ∧ ¬ψ</a:t>
            </a:r>
            <a:r>
              <a:rPr lang="el-GR" dirty="0" smtClean="0"/>
              <a:t>)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" t="17329" r="76550" b="76800"/>
          <a:stretch/>
        </p:blipFill>
        <p:spPr bwMode="auto">
          <a:xfrm>
            <a:off x="685800" y="1981200"/>
            <a:ext cx="3200399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t="26799" r="70167" b="67240"/>
          <a:stretch/>
        </p:blipFill>
        <p:spPr bwMode="auto">
          <a:xfrm>
            <a:off x="4343400" y="1981200"/>
            <a:ext cx="332509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" t="10512" r="62778" b="84054"/>
          <a:stretch/>
        </p:blipFill>
        <p:spPr bwMode="auto">
          <a:xfrm>
            <a:off x="692728" y="2895600"/>
            <a:ext cx="7040864" cy="655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t="23547" r="72172" b="70366"/>
          <a:stretch/>
        </p:blipFill>
        <p:spPr bwMode="auto">
          <a:xfrm>
            <a:off x="692727" y="4495800"/>
            <a:ext cx="3193471" cy="677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7174" r="79815" b="86414"/>
          <a:stretch/>
        </p:blipFill>
        <p:spPr bwMode="auto">
          <a:xfrm>
            <a:off x="4343400" y="4495800"/>
            <a:ext cx="3325092" cy="67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10519" r="58314" b="83564"/>
          <a:stretch/>
        </p:blipFill>
        <p:spPr bwMode="auto">
          <a:xfrm>
            <a:off x="685800" y="5404834"/>
            <a:ext cx="6982692" cy="62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8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 negation  </a:t>
            </a:r>
            <a:r>
              <a:rPr lang="el-GR" dirty="0"/>
              <a:t>ϕ⇔¬¬</a:t>
            </a:r>
            <a:r>
              <a:rPr lang="el-GR" dirty="0" smtClean="0"/>
              <a:t>ϕ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err="1" smtClean="0"/>
              <a:t>Demorgan</a:t>
            </a:r>
            <a:r>
              <a:rPr lang="en-US" dirty="0" smtClean="0"/>
              <a:t> </a:t>
            </a:r>
            <a:r>
              <a:rPr lang="el-GR" dirty="0"/>
              <a:t>¬(ϕ ∧ψ)⇔¬ϕ ∨ ¬</a:t>
            </a:r>
            <a:r>
              <a:rPr lang="el-GR" dirty="0" smtClean="0"/>
              <a:t>ψ</a:t>
            </a:r>
            <a:r>
              <a:rPr lang="en-US" dirty="0" smtClean="0"/>
              <a:t> , </a:t>
            </a:r>
            <a:r>
              <a:rPr lang="el-GR" dirty="0"/>
              <a:t>¬(ϕ ∨ψ)⇔¬ϕ ∧ ¬ψ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50602" r="67220" b="43806"/>
          <a:stretch/>
        </p:blipFill>
        <p:spPr bwMode="auto">
          <a:xfrm>
            <a:off x="613893" y="2239809"/>
            <a:ext cx="3077302" cy="65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7174" r="77075" b="87110"/>
          <a:stretch/>
        </p:blipFill>
        <p:spPr bwMode="auto">
          <a:xfrm>
            <a:off x="3948054" y="2234485"/>
            <a:ext cx="4204273" cy="661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10519" r="78309" b="83539"/>
          <a:stretch/>
        </p:blipFill>
        <p:spPr bwMode="auto">
          <a:xfrm>
            <a:off x="613892" y="3776560"/>
            <a:ext cx="3334161" cy="64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7033" r="74790" b="77102"/>
          <a:stretch/>
        </p:blipFill>
        <p:spPr bwMode="auto">
          <a:xfrm>
            <a:off x="4419600" y="3770399"/>
            <a:ext cx="3382298" cy="64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" t="7435" r="76472" b="85220"/>
          <a:stretch/>
        </p:blipFill>
        <p:spPr bwMode="auto">
          <a:xfrm>
            <a:off x="613893" y="4693486"/>
            <a:ext cx="4415307" cy="86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7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</a:t>
            </a:r>
            <a:r>
              <a:rPr lang="el-GR" dirty="0"/>
              <a:t>ϕ ∨ (ψ∧ λ)⇔(ϕ ∨ψ) ∧ (ϕ ∨ λ</a:t>
            </a:r>
            <a:r>
              <a:rPr lang="el-GR" dirty="0" smtClean="0"/>
              <a:t>)</a:t>
            </a:r>
            <a:r>
              <a:rPr lang="en-US" dirty="0" smtClean="0"/>
              <a:t>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t="23551" r="69894" b="70555"/>
          <a:stretch/>
        </p:blipFill>
        <p:spPr bwMode="auto">
          <a:xfrm>
            <a:off x="753493" y="2238663"/>
            <a:ext cx="3666107" cy="65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" t="13864" r="75589" b="80037"/>
          <a:stretch/>
        </p:blipFill>
        <p:spPr bwMode="auto">
          <a:xfrm>
            <a:off x="4571999" y="2209800"/>
            <a:ext cx="36720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033" r="70992" b="74100"/>
          <a:stretch/>
        </p:blipFill>
        <p:spPr bwMode="auto">
          <a:xfrm>
            <a:off x="762000" y="3124200"/>
            <a:ext cx="4697570" cy="1116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1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Idempotence</a:t>
            </a:r>
            <a:r>
              <a:rPr lang="en-US" dirty="0" smtClean="0"/>
              <a:t>  </a:t>
            </a:r>
            <a:r>
              <a:rPr lang="el-GR" dirty="0" smtClean="0"/>
              <a:t>ϕ </a:t>
            </a:r>
            <a:r>
              <a:rPr lang="el-GR" dirty="0"/>
              <a:t>∧ ϕ⇔</a:t>
            </a:r>
            <a:r>
              <a:rPr lang="el-GR" dirty="0" smtClean="0"/>
              <a:t>ϕ</a:t>
            </a:r>
            <a:r>
              <a:rPr lang="en-US" dirty="0" smtClean="0"/>
              <a:t> , </a:t>
            </a:r>
            <a:r>
              <a:rPr lang="el-GR" dirty="0"/>
              <a:t>ϕ ∨ ϕ⇔</a:t>
            </a:r>
            <a:r>
              <a:rPr lang="el-GR" dirty="0" smtClean="0"/>
              <a:t>ϕ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Complement   </a:t>
            </a:r>
            <a:r>
              <a:rPr lang="el-GR" dirty="0"/>
              <a:t>ϕ ∧ ¬ϕ</a:t>
            </a:r>
            <a:r>
              <a:rPr lang="el-GR" dirty="0" smtClean="0"/>
              <a:t>⇔⊥</a:t>
            </a:r>
            <a:r>
              <a:rPr lang="en-US" dirty="0" smtClean="0"/>
              <a:t> , </a:t>
            </a:r>
            <a:r>
              <a:rPr lang="el-GR" dirty="0"/>
              <a:t>ϕ ∨ ¬ϕ⇔⊤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t="23732" r="72702" b="70713"/>
          <a:stretch/>
        </p:blipFill>
        <p:spPr bwMode="auto">
          <a:xfrm>
            <a:off x="838201" y="2133600"/>
            <a:ext cx="2703490" cy="53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" t="20203" r="74449" b="73805"/>
          <a:stretch/>
        </p:blipFill>
        <p:spPr bwMode="auto">
          <a:xfrm>
            <a:off x="4114800" y="2133600"/>
            <a:ext cx="2667000" cy="57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t="26716" r="53780" b="67632"/>
          <a:stretch/>
        </p:blipFill>
        <p:spPr bwMode="auto">
          <a:xfrm>
            <a:off x="847906" y="2895600"/>
            <a:ext cx="6348024" cy="616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" t="10519" r="79794" b="83495"/>
          <a:stretch/>
        </p:blipFill>
        <p:spPr bwMode="auto">
          <a:xfrm>
            <a:off x="847905" y="4151970"/>
            <a:ext cx="2693785" cy="57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 t="17029" r="75250" b="76568"/>
          <a:stretch/>
        </p:blipFill>
        <p:spPr bwMode="auto">
          <a:xfrm>
            <a:off x="4109736" y="4151970"/>
            <a:ext cx="2672064" cy="57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7350" r="68033" b="87026"/>
          <a:stretch/>
        </p:blipFill>
        <p:spPr bwMode="auto">
          <a:xfrm>
            <a:off x="838201" y="4953000"/>
            <a:ext cx="5943599" cy="637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4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654</TotalTime>
  <Words>839</Words>
  <Application>Microsoft Office PowerPoint</Application>
  <PresentationFormat>On-screen Show (4:3)</PresentationFormat>
  <Paragraphs>112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Adjacency</vt:lpstr>
      <vt:lpstr>Program an algorithm that given any two equivalent statements, transforms the one statement into the other using a set of equivalence rules</vt:lpstr>
      <vt:lpstr>Introduction</vt:lpstr>
      <vt:lpstr>Method</vt:lpstr>
      <vt:lpstr>PowerPoint Presentation</vt:lpstr>
      <vt:lpstr>Format</vt:lpstr>
      <vt:lpstr>Demonstration 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 - simplification</vt:lpstr>
      <vt:lpstr>Demonstration - simplification</vt:lpstr>
      <vt:lpstr>Demonstration – equivalence with different variable name</vt:lpstr>
      <vt:lpstr>Demonstration – not equivalence</vt:lpstr>
      <vt:lpstr>Demonstration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an algorithm that given any two equivalent statements, transforms the one statement into the other using a set of equivalence rules</dc:title>
  <dc:creator>nutjung</dc:creator>
  <cp:lastModifiedBy>nutjung</cp:lastModifiedBy>
  <cp:revision>49</cp:revision>
  <dcterms:created xsi:type="dcterms:W3CDTF">2013-05-02T14:50:55Z</dcterms:created>
  <dcterms:modified xsi:type="dcterms:W3CDTF">2013-05-04T14:28:40Z</dcterms:modified>
</cp:coreProperties>
</file>